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63" r:id="rId2"/>
    <p:sldId id="276" r:id="rId3"/>
    <p:sldId id="286" r:id="rId4"/>
    <p:sldId id="285" r:id="rId5"/>
    <p:sldId id="281" r:id="rId6"/>
    <p:sldId id="280" r:id="rId7"/>
    <p:sldId id="282" r:id="rId8"/>
    <p:sldId id="265" r:id="rId9"/>
    <p:sldId id="283" r:id="rId10"/>
    <p:sldId id="290" r:id="rId11"/>
    <p:sldId id="272" r:id="rId12"/>
    <p:sldId id="261" r:id="rId13"/>
    <p:sldId id="284" r:id="rId14"/>
    <p:sldId id="288" r:id="rId15"/>
    <p:sldId id="289" r:id="rId16"/>
    <p:sldId id="291" r:id="rId17"/>
    <p:sldId id="274" r:id="rId18"/>
    <p:sldId id="275" r:id="rId19"/>
    <p:sldId id="271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5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19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b="1" baseline="0">
                <a:solidFill>
                  <a:srgbClr val="002060"/>
                </a:solidFill>
              </a:rPr>
              <a:t>Ежедневное использование интернета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Ежедневное использование интернета</c:v>
                </c:pt>
              </c:strCache>
            </c:strRef>
          </c:tx>
          <c:spPr>
            <a:ln w="22225" cap="rnd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4972222222222259"/>
                  <c:y val="0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B47-4DEC-BBC4-B8668F831A1F}"/>
                </c:ext>
              </c:extLst>
            </c:dLbl>
            <c:dLbl>
              <c:idx val="1"/>
              <c:layout>
                <c:manualLayout>
                  <c:x val="3.0555555555553957E-3"/>
                  <c:y val="-2.33808744447042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B47-4DEC-BBC4-B8668F831A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Подростки</c:v>
                </c:pt>
                <c:pt idx="1">
                  <c:v>Юноши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0.89000000000000135</c:v>
                </c:pt>
                <c:pt idx="1">
                  <c:v>0.96000000000000063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47-4DEC-BBC4-B8668F831A1F}"/>
            </c:ext>
          </c:extLst>
        </c:ser>
        <c:dLbls>
          <c:showVal val="1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axId val="97344896"/>
        <c:axId val="98460032"/>
      </c:lineChart>
      <c:catAx>
        <c:axId val="973448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spc="2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460032"/>
        <c:crosses val="autoZero"/>
        <c:auto val="1"/>
        <c:lblAlgn val="ctr"/>
        <c:lblOffset val="100"/>
      </c:catAx>
      <c:valAx>
        <c:axId val="98460032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FFFF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344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278040631969927E-2"/>
          <c:y val="3.0494429964259079E-2"/>
          <c:w val="0.59628023695466759"/>
          <c:h val="0.888187090131049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Отрицательные стороны интернета</c:v>
                </c:pt>
              </c:strCache>
            </c:strRef>
          </c:tx>
          <c:dPt>
            <c:idx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5A-46D1-A1CF-6F3711D2F7D9}"/>
              </c:ext>
            </c:extLst>
          </c:dPt>
          <c:dPt>
            <c:idx val="1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85A-46D1-A1CF-6F3711D2F7D9}"/>
              </c:ext>
            </c:extLst>
          </c:dPt>
          <c:dPt>
            <c:idx val="2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5A-46D1-A1CF-6F3711D2F7D9}"/>
              </c:ext>
            </c:extLst>
          </c:dPt>
          <c:dPt>
            <c:idx val="3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85A-46D1-A1CF-6F3711D2F7D9}"/>
              </c:ext>
            </c:extLst>
          </c:dPt>
          <c:dPt>
            <c:idx val="4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5A-46D1-A1CF-6F3711D2F7D9}"/>
              </c:ext>
            </c:extLst>
          </c:dPt>
          <c:dLbls>
            <c:dLbl>
              <c:idx val="0"/>
              <c:layout>
                <c:manualLayout>
                  <c:x val="-0.15150536129230968"/>
                  <c:y val="9.1430464895988786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38%</a:t>
                    </a:r>
                    <a:endParaRPr lang="en-US" sz="1800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732252675980117E-2"/>
                  <c:y val="-0.29748436960369745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28%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0.13170870778390589"/>
                  <c:y val="-5.9712255839463454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19%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8.3303750571591215E-2"/>
                  <c:y val="0.1156247136144824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</c:dLbls>
          <c:cat>
            <c:strRef>
              <c:f>Лист1!$A$2:$A$6</c:f>
              <c:strCache>
                <c:ptCount val="4"/>
                <c:pt idx="0">
                  <c:v>Зависимость, потеря времени, отказ от живого общения</c:v>
                </c:pt>
                <c:pt idx="1">
                  <c:v>Возможность получения ложной, негативной информации</c:v>
                </c:pt>
                <c:pt idx="2">
                  <c:v>Усталость и вред здоровью от постоянного пребывания в интернете</c:v>
                </c:pt>
                <c:pt idx="3">
                  <c:v>Риск заражения компьютера вирусами и вредоносными программами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0.23</c:v>
                </c:pt>
                <c:pt idx="1">
                  <c:v>0.17</c:v>
                </c:pt>
                <c:pt idx="2">
                  <c:v>0.12000000000000002</c:v>
                </c:pt>
                <c:pt idx="3">
                  <c:v>9.0000000000000024E-2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5A-46D1-A1CF-6F3711D2F7D9}"/>
            </c:ext>
          </c:extLst>
        </c:ser>
      </c:pie3DChart>
      <c:spPr>
        <a:noFill/>
        <a:ln>
          <a:noFill/>
        </a:ln>
        <a:effectLst/>
      </c:spPr>
    </c:plotArea>
    <c:legend>
      <c:legendPos val="r"/>
      <c:layout/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Преимущества интернета</c:v>
                </c:pt>
              </c:strCache>
            </c:strRef>
          </c:tx>
          <c:dPt>
            <c:idx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1E-4CDF-8A57-7893858176EC}"/>
              </c:ext>
            </c:extLst>
          </c:dPt>
          <c:dPt>
            <c:idx val="1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21E-4CDF-8A57-7893858176EC}"/>
              </c:ext>
            </c:extLst>
          </c:dPt>
          <c:dPt>
            <c:idx val="2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21E-4CDF-8A57-7893858176EC}"/>
              </c:ext>
            </c:extLst>
          </c:dPt>
          <c:dPt>
            <c:idx val="3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1E-4CDF-8A57-7893858176EC}"/>
              </c:ext>
            </c:extLst>
          </c:dPt>
          <c:dPt>
            <c:idx val="4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21E-4CDF-8A57-7893858176EC}"/>
              </c:ext>
            </c:extLst>
          </c:dPt>
          <c:dPt>
            <c:idx val="5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21E-4CDF-8A57-7893858176EC}"/>
              </c:ext>
            </c:extLst>
          </c:dPt>
          <c:dLbls>
            <c:dLbl>
              <c:idx val="0"/>
              <c:layout>
                <c:manualLayout>
                  <c:x val="-0.15031624681558117"/>
                  <c:y val="5.1554500881907515E-2"/>
                </c:manualLayout>
              </c:layout>
              <c:showVal val="1"/>
            </c:dLbl>
            <c:dLbl>
              <c:idx val="1"/>
              <c:layout>
                <c:manualLayout>
                  <c:x val="-7.3026478852714878E-3"/>
                  <c:y val="-0.23135398069622348"/>
                </c:manualLayout>
              </c:layout>
              <c:showVal val="1"/>
            </c:dLbl>
            <c:dLbl>
              <c:idx val="2"/>
              <c:layout>
                <c:manualLayout>
                  <c:x val="0.121555930648587"/>
                  <c:y val="-0.13504616665866345"/>
                </c:manualLayout>
              </c:layout>
              <c:showVal val="1"/>
            </c:dLbl>
            <c:dLbl>
              <c:idx val="3"/>
              <c:layout>
                <c:manualLayout>
                  <c:x val="0.12356272612266453"/>
                  <c:y val="6.48522760094635E-2"/>
                </c:manualLayout>
              </c:layout>
              <c:showVal val="1"/>
            </c:dLbl>
            <c:dLbl>
              <c:idx val="4"/>
              <c:layout>
                <c:manualLayout>
                  <c:x val="6.3243837009320084E-2"/>
                  <c:y val="0.14114784869749364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</c:dLbls>
          <c:cat>
            <c:strRef>
              <c:f>Лист1!$A$2:$A$7</c:f>
              <c:strCache>
                <c:ptCount val="5"/>
                <c:pt idx="0">
                  <c:v>Обилие интересной и развивающей информации</c:v>
                </c:pt>
                <c:pt idx="1">
                  <c:v>Знакомства и общение</c:v>
                </c:pt>
                <c:pt idx="2">
                  <c:v>Бесплатный доступ к разнообразным ресурсам</c:v>
                </c:pt>
                <c:pt idx="3">
                  <c:v>Развлечения: игры, кино, книги</c:v>
                </c:pt>
                <c:pt idx="4">
                  <c:v>Возможность готовиться к занятиям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0.91</c:v>
                </c:pt>
                <c:pt idx="1">
                  <c:v>0.5</c:v>
                </c:pt>
                <c:pt idx="2">
                  <c:v>0.37000000000000038</c:v>
                </c:pt>
                <c:pt idx="3">
                  <c:v>0.35000000000000031</c:v>
                </c:pt>
                <c:pt idx="4">
                  <c:v>0.21000000000000021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1E-4CDF-8A57-7893858176EC}"/>
            </c:ext>
          </c:extLst>
        </c:ser>
      </c:pie3DChart>
      <c:spPr>
        <a:noFill/>
        <a:ln>
          <a:noFill/>
        </a:ln>
        <a:effectLst/>
      </c:spPr>
    </c:plotArea>
    <c:legend>
      <c:legendPos val="r"/>
      <c:layout/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C17D-FD71-4020-940F-F850B125375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4E01FF7-71D5-4F2F-951B-C74B18A04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C17D-FD71-4020-940F-F850B125375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1FF7-71D5-4F2F-951B-C74B18A04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C17D-FD71-4020-940F-F850B125375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1FF7-71D5-4F2F-951B-C74B18A04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C17D-FD71-4020-940F-F850B125375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1FF7-71D5-4F2F-951B-C74B18A04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C17D-FD71-4020-940F-F850B125375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4E01FF7-71D5-4F2F-951B-C74B18A04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C17D-FD71-4020-940F-F850B125375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1FF7-71D5-4F2F-951B-C74B18A04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C17D-FD71-4020-940F-F850B125375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1FF7-71D5-4F2F-951B-C74B18A04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C17D-FD71-4020-940F-F850B125375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1FF7-71D5-4F2F-951B-C74B18A04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C17D-FD71-4020-940F-F850B125375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1FF7-71D5-4F2F-951B-C74B18A04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C17D-FD71-4020-940F-F850B125375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1FF7-71D5-4F2F-951B-C74B18A04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C17D-FD71-4020-940F-F850B125375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4E01FF7-71D5-4F2F-951B-C74B18A04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1AC17D-FD71-4020-940F-F850B1253751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4E01FF7-71D5-4F2F-951B-C74B18A04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vk.com/feed?section=search&amp;q=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spasti_dete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48" y="4429132"/>
            <a:ext cx="7858180" cy="1285871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sz="3600" b="1" i="1" dirty="0" smtClean="0">
                <a:solidFill>
                  <a:srgbClr val="002060"/>
                </a:solidFill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1800" b="1" i="1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ru-RU" sz="1800" b="1" i="1" dirty="0" smtClean="0">
                <a:solidFill>
                  <a:srgbClr val="FFFFFF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Отдел межведомственных связей 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и комплексных программ профилактики</a:t>
            </a:r>
            <a:r>
              <a:rPr lang="ru-RU" sz="2400" b="1" i="1" dirty="0" smtClean="0">
                <a:solidFill>
                  <a:srgbClr val="FFFF00"/>
                </a:solidFill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endParaRPr lang="ru-RU" sz="2400" b="1" i="1" dirty="0" smtClean="0">
              <a:solidFill>
                <a:srgbClr val="FFFF00"/>
              </a:solidFill>
            </a:endParaRPr>
          </a:p>
        </p:txBody>
      </p:sp>
      <p:pic>
        <p:nvPicPr>
          <p:cNvPr id="307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609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28625" y="357167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МИНИСТЕРСТВО ЗДРАВООХРАНЕНИЯ РЕСПУБЛИКИ БУРЯТИЯ</a:t>
            </a:r>
          </a:p>
          <a:p>
            <a:pPr algn="ctr" eaLnBrk="0" hangingPunct="0"/>
            <a:r>
              <a:rPr lang="ru-RU" sz="1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Государственное бюджетное учреждение здравоохранения</a:t>
            </a:r>
          </a:p>
          <a:p>
            <a:pPr algn="ctr" eaLnBrk="0" hangingPunct="0"/>
            <a:r>
              <a:rPr lang="ru-RU" sz="1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Республиканский центр медицинской профилактики им. В.Р. </a:t>
            </a:r>
            <a:r>
              <a:rPr lang="ru-RU" sz="14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Бояновой</a:t>
            </a:r>
            <a:endParaRPr lang="ru-RU" sz="1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785925"/>
            <a:ext cx="7286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b="1" dirty="0" smtClean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5857893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r>
              <a:rPr lang="ru-RU" sz="1200" b="1" i="1" dirty="0" smtClean="0">
                <a:solidFill>
                  <a:srgbClr val="C00000"/>
                </a:solidFill>
              </a:rPr>
              <a:t/>
            </a:r>
            <a:br>
              <a:rPr lang="ru-RU" sz="1200" b="1" i="1" dirty="0" smtClean="0">
                <a:solidFill>
                  <a:srgbClr val="C00000"/>
                </a:solidFill>
              </a:rPr>
            </a:b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785926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cs typeface="Calibri" pitchFamily="34" charset="0"/>
              </a:rPr>
              <a:t>«Информационная безопасность детей и подростков» </a:t>
            </a:r>
            <a:endParaRPr lang="ru-RU" sz="3200" b="1" dirty="0">
              <a:solidFill>
                <a:srgbClr val="C0000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27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60648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Вовлечение </a:t>
            </a:r>
            <a:r>
              <a:rPr lang="ru-RU" sz="2400" b="1" dirty="0">
                <a:solidFill>
                  <a:srgbClr val="C00000"/>
                </a:solidFill>
              </a:rPr>
              <a:t>детей в незаконную деятельность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478" t="16562" r="25373" b="28925"/>
          <a:stretch/>
        </p:blipFill>
        <p:spPr>
          <a:xfrm>
            <a:off x="5572132" y="1285860"/>
            <a:ext cx="3357586" cy="2174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4000504"/>
            <a:ext cx="3212978" cy="19514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213008"/>
            <a:ext cx="5248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 Наличие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личного телефона с доступом в интернет у ребенка предоставляет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возможность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наркодилерам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находить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курьеров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для своей преступной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деятельности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428869"/>
            <a:ext cx="46805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>
              <a:solidFill>
                <a:srgbClr val="C00000"/>
              </a:solidFill>
              <a:latin typeface="+mj-lt"/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  <a:latin typeface="+mj-lt"/>
              </a:rPr>
              <a:t>Примеры подобных объявлений:</a:t>
            </a:r>
          </a:p>
          <a:p>
            <a:endParaRPr lang="ru-RU" sz="2000" i="1" dirty="0" smtClean="0">
              <a:solidFill>
                <a:srgbClr val="C00000"/>
              </a:solidFill>
              <a:latin typeface="+mj-lt"/>
            </a:endParaRPr>
          </a:p>
          <a:p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 «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Требуются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молодые люди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в отдел доставки.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Наличие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смартфона и навыки владения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«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Андроид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». Зарплата высокая. «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Скайп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» для связи и вопросов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»</a:t>
            </a:r>
            <a:endParaRPr lang="ru-RU" sz="2000" i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 </a:t>
            </a:r>
          </a:p>
          <a:p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 «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Работа-подработка. Работа не сложная. Всему научим. Не Интернет. Гибкий график. Оплата по факту выполнения до 5 000 руб. в день Интересно? Пиши в ЛС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»</a:t>
            </a:r>
            <a:endParaRPr lang="ru-RU" sz="2000" i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3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КОМП\Desktop\spam-i-moshenniki-v-socialnyx-setya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714488"/>
            <a:ext cx="2762269" cy="2071702"/>
          </a:xfrm>
          <a:prstGeom prst="rect">
            <a:avLst/>
          </a:prstGeom>
          <a:noFill/>
        </p:spPr>
      </p:pic>
      <p:pic>
        <p:nvPicPr>
          <p:cNvPr id="6146" name="Picture 2" descr="C:\Users\КОМП\Desktop\hello_html_m763e1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286256"/>
            <a:ext cx="2786082" cy="2040653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643042" y="428604"/>
            <a:ext cx="6009513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"Незнакомый друг" в социальных сетях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42844" y="1142984"/>
            <a:ext cx="87868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Сегодня в России изучается новый феномен под</a:t>
            </a:r>
            <a:r>
              <a:rPr lang="ru-RU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названием</a:t>
            </a: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"Незнакомый друг" – распространен в социальных сетях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000240"/>
            <a:ext cx="54292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+mj-lt"/>
              </a:rPr>
              <a:t> Детям могут назначать свидания, предлагать встретиться по указанным адресам и т. д. </a:t>
            </a:r>
          </a:p>
          <a:p>
            <a:endParaRPr lang="ru-RU" i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+mj-lt"/>
              </a:rPr>
              <a:t>- Ребенок может передать незнакомцам свои   персональные данные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002060"/>
                </a:solidFill>
                <a:latin typeface="+mj-lt"/>
              </a:rPr>
              <a:t> Поделиться номером кредитки мамы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002060"/>
                </a:solidFill>
                <a:latin typeface="+mj-lt"/>
              </a:rPr>
              <a:t> Сфотографировать квартиру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002060"/>
                </a:solidFill>
                <a:latin typeface="+mj-lt"/>
              </a:rPr>
              <a:t> Сообщить адрес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002060"/>
                </a:solidFill>
                <a:latin typeface="+mj-lt"/>
              </a:rPr>
              <a:t> Показать интерьер и ценные вещи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002060"/>
                </a:solidFill>
                <a:latin typeface="+mj-lt"/>
              </a:rPr>
              <a:t> Рассказать, что семья уезжает в отпуск, и т. д.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5214950"/>
            <a:ext cx="4786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! Важно, чтобы дети ценили приватность своего пространства в интернете точно так же, как ценят приватность своего личного пространства дома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1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C:\Users\КОМП\Desktop\фото опасность в соцсети\396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142852"/>
            <a:ext cx="1875248" cy="1500198"/>
          </a:xfrm>
          <a:prstGeom prst="rect">
            <a:avLst/>
          </a:prstGeom>
          <a:noFill/>
        </p:spPr>
      </p:pic>
      <p:pic>
        <p:nvPicPr>
          <p:cNvPr id="17411" name="Picture 3" descr="C:\Users\КОМП\Desktop\фото опасность в соцсети\1423807623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000504"/>
            <a:ext cx="2071704" cy="1183501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214290"/>
            <a:ext cx="607223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Кибермошенничество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Тайное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электронных кошельков и банковских платежных систем («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Мани», «Киви»,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Яндекс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деньги»)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Онлайн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казино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Установление специальных браузеров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Tor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для анонимного просмотра и входа в анонимный теневой/глубинный/скрытый интернет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 pitchFamily="18" charset="-127"/>
                <a:cs typeface="Arial" pitchFamily="34" charset="0"/>
              </a:rPr>
              <a:t>Существует ещё более глубокое и опасное место — так называемая тёмная сеть (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Batang" pitchFamily="18" charset="-127"/>
                <a:cs typeface="Arial" pitchFamily="34" charset="0"/>
              </a:rPr>
              <a:t>Dark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Batang" pitchFamily="18" charset="-127"/>
                <a:cs typeface="Arial" pitchFamily="34" charset="0"/>
              </a:rPr>
              <a:t>Web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 pitchFamily="18" charset="-127"/>
                <a:cs typeface="Arial" pitchFamily="34" charset="0"/>
              </a:rPr>
              <a:t>).  Там торгуются запрещенные вещества, оружие, фальшивые деньги, украденные карточки, поддельные степени учёности или даже паспорта, клонированные дебетовые карты, инструменты для взлома сейфов и даже тяжёлое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 pitchFamily="18" charset="-127"/>
                <a:cs typeface="Arial" pitchFamily="34" charset="0"/>
              </a:rPr>
              <a:t>вооружение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КОМП\Desktop\фото опасность в соцсети\849178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5429264"/>
            <a:ext cx="1428760" cy="1238258"/>
          </a:xfrm>
          <a:prstGeom prst="rect">
            <a:avLst/>
          </a:prstGeom>
          <a:noFill/>
        </p:spPr>
      </p:pic>
      <p:pic>
        <p:nvPicPr>
          <p:cNvPr id="17412" name="Picture 4" descr="C:\Users\КОМП\Desktop\фото опасность в соцсети\frigate_054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286388"/>
            <a:ext cx="2440479" cy="1342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Picture 5" descr="C:\Users\КОМП\Desktop\фото опасность в соцсети\wwbm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42852"/>
            <a:ext cx="1309904" cy="1357322"/>
          </a:xfrm>
          <a:prstGeom prst="rect">
            <a:avLst/>
          </a:prstGeom>
          <a:noFill/>
        </p:spPr>
      </p:pic>
      <p:pic>
        <p:nvPicPr>
          <p:cNvPr id="17415" name="Picture 7" descr="C:\Users\КОМП\Desktop\фото опасность в соцсети\tor-abou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5214950"/>
            <a:ext cx="3143272" cy="1331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6" name="Picture 8" descr="C:\Users\КОМП\Desktop\фото опасность в соцсети\yandex.dengi_horizontal_rgb-0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1285860"/>
            <a:ext cx="2500330" cy="1195810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2571744"/>
            <a:ext cx="2357454" cy="1214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319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ибербуллинг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715404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381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Кибер-террор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кибербуллинг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 или 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троллинг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26" name="Picture 2" descr="C:\Users\КОМП\Desktop\6256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00504"/>
            <a:ext cx="2015127" cy="200169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857488" y="928670"/>
            <a:ext cx="607223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Кибербуллинг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- на сегодняшний день один из самых губительных типов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онлайн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атак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206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роявляется в отправке жертве сообщений с угрозами или публикации унижающих достоинство жертвы фотографий и видео в социальных сетях или даже в создании поддельных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веб-сайтов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с унижающей жертву информацией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206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Любое унизительное, оскорбительное или угрожающее сообщение, отправленное в электронной форме, является </a:t>
            </a:r>
            <a:r>
              <a:rPr lang="ru-RU" sz="2000" i="1" dirty="0" err="1" smtClean="0">
                <a:solidFill>
                  <a:srgbClr val="002060"/>
                </a:solidFill>
                <a:latin typeface="+mj-lt"/>
              </a:rPr>
              <a:t>кибербуллингом</a:t>
            </a: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Сюда же относятся унизительные фотографии или видео, опубликованные в социальных сетях без согласия жертвы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206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Последствия  зачастую имеют печальный исход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i="1" dirty="0" smtClean="0">
              <a:solidFill>
                <a:srgbClr val="C00000"/>
              </a:solidFill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14290"/>
            <a:ext cx="2873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rgbClr val="C00000"/>
                </a:solidFill>
              </a:rPr>
              <a:t>«КОЛУМБАЙН»-ЭФФЕКТ</a:t>
            </a:r>
            <a:endParaRPr lang="ru-RU" b="1" cap="all" dirty="0">
              <a:solidFill>
                <a:srgbClr val="C00000"/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282" y="642919"/>
            <a:ext cx="864399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1999 году была резня со значительным количеством жертв. 20 апреля 1999 года в городе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Литтлтон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(штат Колорадо)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18-летний Эрик Харрис и 17-летний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Дилан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Клеболд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открыли стрельбу из автоматического оружия по школьникам в собственной школе «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Колумбайн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600" b="1" i="1" dirty="0" smtClean="0">
              <a:solidFill>
                <a:schemeClr val="accent6">
                  <a:lumMod val="75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2 февраля 2014 года в школе №264 города Москвы, подростком было совершено первое нападение в результате которой погибли люди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15 января 2018 года, Пермская школа № 127, молодые люди напали с ножом на учительницу  4го класса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19 января в школе №5 в Улан-Удэ произошло подобное нападение. Ученик 9-го класса бросил в кабинет русского языка бутылку с зажигательной смесью, а затем напал на учеников и преподавателя </a:t>
            </a: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+mj-lt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643314"/>
            <a:ext cx="8929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rgbClr val="00206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	Проведённое всестороннее исследование показало, что нельзя точно выделить определённый тип школьников, склонных к подобным преступлениям 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rgbClr val="00206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	Если оставить в стороне терроризм, можно выделить два типа: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	Первый — психически нездоровые люди, потерявшие ориентацию в реальности, например, страдающие шизофренией</a:t>
            </a:r>
            <a:endParaRPr lang="ru-RU" sz="1400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	Второй — агрессивно-депрессивные люди, составляющие более 50% всех случаев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Суицидальные наклонности и депрессивные состояния встречаются в 80% случаев</a:t>
            </a:r>
            <a:endParaRPr lang="ru-RU" sz="1400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57158" y="0"/>
            <a:ext cx="8786842" cy="743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dirty="0" smtClean="0" bmk="_GoBack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 bmk="_GoBack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!!! Многие</a:t>
            </a:r>
            <a:r>
              <a:rPr kumimoji="0" lang="ru-RU" sz="1600" b="0" i="1" u="none" strike="noStrike" cap="none" normalizeH="0" dirty="0" smtClean="0" bmk="_GoBack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нападавшие </a:t>
            </a:r>
            <a:r>
              <a:rPr kumimoji="0" lang="ru-RU" sz="1600" b="0" i="1" u="none" strike="noStrike" cap="none" normalizeH="0" baseline="0" dirty="0" smtClean="0" bmk="_GoBack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последствии сообщали следователям, что пошли на насилие из-за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 bmk="_GoBack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преследований со стороны своих соучеников,</a:t>
            </a:r>
            <a:r>
              <a:rPr kumimoji="0" lang="ru-RU" sz="1600" b="0" i="1" u="none" strike="noStrike" cap="none" normalizeH="0" dirty="0" smtClean="0" bmk="_GoBack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 bmk="_GoBack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 также из-за своей отчуждённости от коллектива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пециалисты из США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призывают взрослых не искать в ребёнке какие-то характерные черты,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следить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его поведением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lang="ru-RU" sz="1600" i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Необходимо обращать внимание на следующее: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что говорит ребёнок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терпит ли он обиды, испытывает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chemeClr val="accent2"/>
                </a:solidFill>
                <a:latin typeface="+mj-lt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ли недовольство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что знают его друзья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имеет ли он доступ к оружию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погружён ли он в депрессию,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подавлен ли он чем-либо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подозрительные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страницы и </a:t>
            </a:r>
            <a:r>
              <a:rPr kumimoji="0" lang="ru-RU" sz="2400" b="1" i="1" u="none" strike="noStrike" cap="none" normalizeH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хештеги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400" b="1" i="1" u="none" strike="noStrike" cap="none" normalizeH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соцсетях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Arial Black" pitchFamily="34" charset="0"/>
                <a:cs typeface="Aharoni" pitchFamily="2" charset="-79"/>
                <a:hlinkClick r:id="rId2"/>
              </a:rPr>
              <a:t>#Columbine</a:t>
            </a:r>
            <a:r>
              <a:rPr lang="en-US" sz="2000" dirty="0" smtClean="0">
                <a:solidFill>
                  <a:schemeClr val="accent1"/>
                </a:solidFill>
                <a:latin typeface="Arial Black" pitchFamily="34" charset="0"/>
                <a:cs typeface="Aharoni" pitchFamily="2" charset="-79"/>
              </a:rPr>
              <a:t> </a:t>
            </a:r>
            <a:r>
              <a:rPr lang="en-US" sz="2000" dirty="0" smtClean="0">
                <a:solidFill>
                  <a:schemeClr val="accent1"/>
                </a:solidFill>
                <a:latin typeface="Arial Black" pitchFamily="34" charset="0"/>
                <a:cs typeface="Aharoni" pitchFamily="2" charset="-79"/>
                <a:hlinkClick r:id="rId2"/>
              </a:rPr>
              <a:t>#</a:t>
            </a:r>
            <a:r>
              <a:rPr lang="ru-RU" sz="2000" dirty="0" err="1" smtClean="0">
                <a:solidFill>
                  <a:schemeClr val="accent1"/>
                </a:solidFill>
                <a:latin typeface="Arial Black" pitchFamily="34" charset="0"/>
                <a:cs typeface="Aharoni" pitchFamily="2" charset="-79"/>
                <a:hlinkClick r:id="rId2"/>
              </a:rPr>
              <a:t>Колумбайн</a:t>
            </a:r>
            <a:endParaRPr lang="ru-RU" sz="2000" dirty="0" smtClean="0">
              <a:solidFill>
                <a:schemeClr val="accent1"/>
              </a:solidFill>
              <a:latin typeface="Arial Black" pitchFamily="34" charset="0"/>
              <a:cs typeface="Aharoni" pitchFamily="2" charset="-79"/>
            </a:endParaRPr>
          </a:p>
          <a:p>
            <a:r>
              <a:rPr lang="ru-RU" sz="2000" dirty="0" smtClean="0">
                <a:solidFill>
                  <a:schemeClr val="accent1"/>
                </a:solidFill>
                <a:latin typeface="Arial Black" pitchFamily="34" charset="0"/>
                <a:cs typeface="Aharoni" pitchFamily="2" charset="-79"/>
              </a:rPr>
              <a:t> </a:t>
            </a:r>
            <a:r>
              <a:rPr lang="ru-RU" sz="2000" dirty="0" smtClean="0">
                <a:solidFill>
                  <a:schemeClr val="accent1"/>
                </a:solidFill>
                <a:latin typeface="Arial Black" pitchFamily="34" charset="0"/>
                <a:cs typeface="Aharoni" pitchFamily="2" charset="-79"/>
                <a:hlinkClick r:id="rId2"/>
              </a:rPr>
              <a:t>#</a:t>
            </a:r>
            <a:r>
              <a:rPr lang="en-US" sz="2000" dirty="0" err="1" smtClean="0">
                <a:solidFill>
                  <a:schemeClr val="accent1"/>
                </a:solidFill>
                <a:latin typeface="Arial Black" pitchFamily="34" charset="0"/>
                <a:cs typeface="Aharoni" pitchFamily="2" charset="-79"/>
                <a:hlinkClick r:id="rId2"/>
              </a:rPr>
              <a:t>EricHarris</a:t>
            </a:r>
            <a:r>
              <a:rPr lang="en-US" sz="2000" dirty="0" smtClean="0">
                <a:solidFill>
                  <a:schemeClr val="accent1"/>
                </a:solidFill>
                <a:latin typeface="Arial Black" pitchFamily="34" charset="0"/>
                <a:cs typeface="Aharoni" pitchFamily="2" charset="-79"/>
              </a:rPr>
              <a:t> </a:t>
            </a:r>
            <a:r>
              <a:rPr lang="en-US" sz="2000" dirty="0" smtClean="0">
                <a:solidFill>
                  <a:schemeClr val="accent1"/>
                </a:solidFill>
                <a:latin typeface="Arial Black" pitchFamily="34" charset="0"/>
                <a:cs typeface="Aharoni" pitchFamily="2" charset="-79"/>
                <a:hlinkClick r:id="rId2"/>
              </a:rPr>
              <a:t>#</a:t>
            </a:r>
            <a:r>
              <a:rPr lang="en-US" sz="2000" dirty="0" err="1" smtClean="0">
                <a:solidFill>
                  <a:schemeClr val="accent1"/>
                </a:solidFill>
                <a:latin typeface="Arial Black" pitchFamily="34" charset="0"/>
                <a:cs typeface="Aharoni" pitchFamily="2" charset="-79"/>
                <a:hlinkClick r:id="rId2"/>
              </a:rPr>
              <a:t>DyanKlebold</a:t>
            </a:r>
            <a:endParaRPr lang="ru-RU" sz="2000" dirty="0" smtClean="0">
              <a:solidFill>
                <a:schemeClr val="accent1"/>
              </a:solidFill>
              <a:latin typeface="Arial Black" pitchFamily="34" charset="0"/>
              <a:cs typeface="Aharoni" pitchFamily="2" charset="-79"/>
            </a:endParaRPr>
          </a:p>
          <a:p>
            <a:r>
              <a:rPr lang="en-US" sz="2000" dirty="0" smtClean="0">
                <a:solidFill>
                  <a:schemeClr val="accent1"/>
                </a:solidFill>
                <a:latin typeface="Arial Black" pitchFamily="34" charset="0"/>
                <a:cs typeface="Aharoni" pitchFamily="2" charset="-79"/>
              </a:rPr>
              <a:t> </a:t>
            </a:r>
            <a:r>
              <a:rPr lang="en-US" sz="2000" dirty="0" smtClean="0">
                <a:solidFill>
                  <a:schemeClr val="accent1"/>
                </a:solidFill>
                <a:latin typeface="Arial Black" pitchFamily="34" charset="0"/>
                <a:cs typeface="Aharoni" pitchFamily="2" charset="-79"/>
                <a:hlinkClick r:id="rId2"/>
              </a:rPr>
              <a:t>#</a:t>
            </a:r>
            <a:r>
              <a:rPr lang="ru-RU" sz="2000" dirty="0" err="1" smtClean="0">
                <a:solidFill>
                  <a:schemeClr val="accent1"/>
                </a:solidFill>
                <a:latin typeface="Arial Black" pitchFamily="34" charset="0"/>
                <a:cs typeface="Aharoni" pitchFamily="2" charset="-79"/>
                <a:hlinkClick r:id="rId2"/>
              </a:rPr>
              <a:t>ДиланКлиболд</a:t>
            </a:r>
            <a:r>
              <a:rPr lang="ru-RU" sz="2000" dirty="0" smtClean="0">
                <a:solidFill>
                  <a:schemeClr val="accent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000" dirty="0" smtClean="0">
                <a:solidFill>
                  <a:schemeClr val="accent1"/>
                </a:solidFill>
                <a:latin typeface="Arial Black" pitchFamily="34" charset="0"/>
                <a:cs typeface="Aharoni" pitchFamily="2" charset="-79"/>
                <a:hlinkClick r:id="rId2"/>
              </a:rPr>
              <a:t>#</a:t>
            </a:r>
            <a:r>
              <a:rPr lang="ru-RU" sz="2000" dirty="0" err="1" smtClean="0">
                <a:solidFill>
                  <a:schemeClr val="accent1"/>
                </a:solidFill>
                <a:latin typeface="Arial Black" pitchFamily="34" charset="0"/>
                <a:cs typeface="Aharoni" pitchFamily="2" charset="-79"/>
                <a:hlinkClick r:id="rId2"/>
              </a:rPr>
              <a:t>ЭрикХаррис</a:t>
            </a:r>
            <a:endParaRPr lang="ru-RU" sz="2000" dirty="0" smtClean="0">
              <a:solidFill>
                <a:schemeClr val="accent1"/>
              </a:solidFill>
              <a:latin typeface="Arial Black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b="1" i="1" dirty="0" smtClean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2622" t="9709" r="24999" b="33656"/>
          <a:stretch>
            <a:fillRect/>
          </a:stretch>
        </p:blipFill>
        <p:spPr bwMode="auto">
          <a:xfrm>
            <a:off x="6072198" y="2357430"/>
            <a:ext cx="29691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2000" t="8897" r="23999"/>
          <a:stretch>
            <a:fillRect/>
          </a:stretch>
        </p:blipFill>
        <p:spPr bwMode="auto">
          <a:xfrm>
            <a:off x="6072198" y="3643314"/>
            <a:ext cx="211188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0"/>
            <a:ext cx="8572560" cy="654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381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Простые советы – «Как защитить ребенка в сети?»</a:t>
            </a: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Создайте «детский» профиль пользователя на вашем ПК или ноутбуке, где будут лишь предназначенные для детей материалы (например, мультфильмы)</a:t>
            </a:r>
            <a:endParaRPr kumimoji="0" lang="ru-RU" sz="17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Научите ребенка пользоваться социальными сетями и поисковыми сервисами. Заведите ему страничку в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соцсетях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 адрес электронной почты. Используйте разные пароли!</a:t>
            </a:r>
            <a:endParaRPr kumimoji="0" lang="ru-RU" sz="17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Используйте настройки безопасности/приватности выбранных сайтов для ограничения доступа к личным данным вашего ребенка</a:t>
            </a:r>
            <a:endParaRPr kumimoji="0" lang="ru-RU" sz="17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Проверяйте возрастные ограничения сайтов и видеоигр. Многие из них не предназначены для несовершеннолетних</a:t>
            </a:r>
            <a:endParaRPr kumimoji="0" lang="ru-RU" sz="17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Объясните, что в интернете, как и в реальной жизни, не стоит общаться с незнакомыми людьми и тем более раскрывать информацию о себе или семье</a:t>
            </a:r>
            <a:endParaRPr kumimoji="0" lang="ru-RU" sz="17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Даже друзьям и знакомым не следует доверять на 100% – профиль одноклассника вашего ребенка может быть взломан злоумышленниками</a:t>
            </a:r>
            <a:endParaRPr kumimoji="0" lang="ru-RU" sz="17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Приглядывайте за тем, кого ваш ребенок добавляет в друзья в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соцсетях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 что публикует в открытом доступе</a:t>
            </a:r>
            <a:endParaRPr kumimoji="0" lang="ru-RU" sz="17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Если вашего ребенка в интернете кто-то напугал или расстроил – он должен знать, что в любой момент может прийти к вам и рассказать об этом</a:t>
            </a:r>
            <a:endParaRPr kumimoji="0" lang="ru-RU" sz="17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Убедитесь, что в вашей семье компьютеры, ноутбуки и мобильные устройства защищены антивирусным ПО</a:t>
            </a:r>
            <a:endParaRPr kumimoji="0" lang="ru-RU" sz="17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Активируйте в вашем антивирусном продукте функцию «Родительский контроль» и определите категории сайтов, которые необходимо блокировать (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онлайн-магазины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казино, XXX-сайты и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др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7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Что </a:t>
            </a:r>
            <a:r>
              <a:rPr lang="ru-RU" b="1" dirty="0">
                <a:solidFill>
                  <a:srgbClr val="FF0000"/>
                </a:solidFill>
              </a:rPr>
              <a:t>делать, чтобы оградить детей от опасностей в интернете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896852"/>
            <a:ext cx="87136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Чтобы помочь своим детям, родителям необходимо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Быть в курсе того, чем занимаются дети в интернете. Если это сложно для Вас, то попросите их научить вас пользоваться различными приложениями, которыми вы не пользовались ранее</a:t>
            </a:r>
            <a:br>
              <a:rPr lang="ru-RU" dirty="0" smtClean="0">
                <a:solidFill>
                  <a:srgbClr val="002060"/>
                </a:solidFill>
                <a:latin typeface="+mj-lt"/>
              </a:rPr>
            </a:br>
            <a:r>
              <a:rPr lang="ru-RU" dirty="0" smtClean="0">
                <a:solidFill>
                  <a:srgbClr val="002060"/>
                </a:solidFill>
                <a:latin typeface="+mj-lt"/>
              </a:rPr>
              <a:t>   </a:t>
            </a:r>
            <a:r>
              <a:rPr lang="ru-RU" i="1" dirty="0" smtClean="0">
                <a:solidFill>
                  <a:srgbClr val="C00000"/>
                </a:solidFill>
                <a:latin typeface="+mj-lt"/>
              </a:rPr>
              <a:t>Побеседуйте с детьми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. Объясните им, что нахождение в интернете во многом напоминает пребывание в общественном месте. Многие опасности могут подстерегать пользователя интернета в виртуальной действительности</a:t>
            </a:r>
            <a:br>
              <a:rPr lang="ru-RU" dirty="0" smtClean="0">
                <a:solidFill>
                  <a:srgbClr val="002060"/>
                </a:solidFill>
                <a:latin typeface="+mj-lt"/>
              </a:rPr>
            </a:br>
            <a:r>
              <a:rPr lang="ru-RU" dirty="0" smtClean="0">
                <a:solidFill>
                  <a:srgbClr val="002060"/>
                </a:solidFill>
                <a:latin typeface="+mj-lt"/>
              </a:rPr>
              <a:t>   </a:t>
            </a:r>
            <a:r>
              <a:rPr lang="ru-RU" i="1" dirty="0" smtClean="0">
                <a:solidFill>
                  <a:srgbClr val="C00000"/>
                </a:solidFill>
                <a:latin typeface="+mj-lt"/>
              </a:rPr>
              <a:t>Четко объясните детям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, посещение каких </a:t>
            </a:r>
            <a:r>
              <a:rPr lang="ru-RU" dirty="0" err="1" smtClean="0">
                <a:solidFill>
                  <a:srgbClr val="002060"/>
                </a:solidFill>
                <a:latin typeface="+mj-lt"/>
              </a:rPr>
              <a:t>веб-узлов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 является приемлемым и какими правилами нужно руководствоваться при пользовании интернетом</a:t>
            </a:r>
          </a:p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 Приведите ясные и наглядные примеры того, что следует искать, и убедитесь в том, что дети обратятся к вам, если столкнутся с не внушающими доверия или смущающими их материалами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   </a:t>
            </a:r>
            <a:r>
              <a:rPr lang="ru-RU" i="1" dirty="0" smtClean="0">
                <a:solidFill>
                  <a:srgbClr val="C00000"/>
                </a:solidFill>
                <a:latin typeface="+mj-lt"/>
              </a:rPr>
              <a:t>Помогите своим детям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понять, что они не должны предоставлять никому информацию о себе в интернете – номер мобильного телефона, домашний адрес, название/номер школы, а также показывать фотографии свои и своей семьи. Ведь любой человек в интернете может это увидеть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282856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637" y="428604"/>
            <a:ext cx="856895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C00000"/>
                </a:solidFill>
                <a:latin typeface="+mj-lt"/>
              </a:rPr>
              <a:t>Постоянно </a:t>
            </a:r>
            <a:r>
              <a:rPr lang="ru-RU" i="1" dirty="0">
                <a:solidFill>
                  <a:srgbClr val="C00000"/>
                </a:solidFill>
                <a:latin typeface="+mj-lt"/>
              </a:rPr>
              <a:t>общайтесь со своими детьми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. Никогда не поздно рассказать ребенку, как правильно поступать и реагировать на действия других людей в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интернете</a:t>
            </a:r>
          </a:p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   Скажите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детям, что не все, что они читают или видят в интернете, правда. </a:t>
            </a:r>
            <a:r>
              <a:rPr lang="ru-RU" i="1" dirty="0">
                <a:solidFill>
                  <a:srgbClr val="002060"/>
                </a:solidFill>
                <a:latin typeface="+mj-lt"/>
              </a:rPr>
              <a:t>Приучите их спрашивать вас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, если они не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уверены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+mj-lt"/>
              </a:rPr>
              <a:t>   Научите </a:t>
            </a:r>
            <a:r>
              <a:rPr lang="ru-RU" i="1" dirty="0">
                <a:solidFill>
                  <a:srgbClr val="C00000"/>
                </a:solidFill>
                <a:latin typeface="+mj-lt"/>
              </a:rPr>
              <a:t>своих детей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, как реагировать в случае, если они получили/натолкнулись на агрессивный контент в интернете, также расскажите, куда в подобном случае они могут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обратиться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/>
            </a:r>
            <a:br>
              <a:rPr lang="ru-RU" dirty="0">
                <a:solidFill>
                  <a:srgbClr val="002060"/>
                </a:solidFill>
                <a:latin typeface="+mj-lt"/>
              </a:rPr>
            </a:br>
            <a:r>
              <a:rPr lang="ru-RU" dirty="0" smtClean="0">
                <a:solidFill>
                  <a:srgbClr val="002060"/>
                </a:solidFill>
                <a:latin typeface="+mj-lt"/>
              </a:rPr>
              <a:t>   Убедитесь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, что на компьютерах установлены и </a:t>
            </a:r>
            <a:r>
              <a:rPr lang="ru-RU" i="1" dirty="0">
                <a:solidFill>
                  <a:srgbClr val="002060"/>
                </a:solidFill>
                <a:latin typeface="+mj-lt"/>
              </a:rPr>
              <a:t>правильно настроены антивирус, средства </a:t>
            </a:r>
            <a:r>
              <a:rPr lang="ru-RU" i="1" dirty="0" smtClean="0">
                <a:solidFill>
                  <a:srgbClr val="002060"/>
                </a:solidFill>
                <a:latin typeface="+mj-lt"/>
              </a:rPr>
              <a:t>фильтрации</a:t>
            </a:r>
            <a:endParaRPr lang="ru-RU" dirty="0">
              <a:solidFill>
                <a:srgbClr val="002060"/>
              </a:solidFill>
              <a:latin typeface="+mj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   </a:t>
            </a:r>
            <a:r>
              <a:rPr lang="ru-RU" i="1" dirty="0" smtClean="0">
                <a:solidFill>
                  <a:srgbClr val="C00000"/>
                </a:solidFill>
                <a:latin typeface="+mj-lt"/>
              </a:rPr>
              <a:t>Установите </a:t>
            </a:r>
            <a:r>
              <a:rPr lang="ru-RU" i="1" dirty="0">
                <a:solidFill>
                  <a:srgbClr val="C00000"/>
                </a:solidFill>
                <a:latin typeface="+mj-lt"/>
              </a:rPr>
              <a:t>компьютер в помещении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, используемом всеми членами семьи, а не в комнате ребенка. Это упростит контроль за пребыванием детей в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интернете</a:t>
            </a:r>
            <a:endParaRPr lang="ru-RU" dirty="0">
              <a:solidFill>
                <a:srgbClr val="002060"/>
              </a:solidFill>
              <a:latin typeface="+mj-lt"/>
            </a:endParaRPr>
          </a:p>
          <a:p>
            <a:r>
              <a:rPr lang="ru-RU" dirty="0">
                <a:solidFill>
                  <a:srgbClr val="002060"/>
                </a:solidFill>
                <a:latin typeface="+mj-lt"/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   </a:t>
            </a:r>
            <a:r>
              <a:rPr lang="ru-RU" b="1" i="1" dirty="0" smtClean="0">
                <a:solidFill>
                  <a:srgbClr val="C00000"/>
                </a:solidFill>
                <a:latin typeface="+mj-lt"/>
              </a:rPr>
              <a:t>Эти </a:t>
            </a:r>
            <a:r>
              <a:rPr lang="ru-RU" b="1" i="1" dirty="0">
                <a:solidFill>
                  <a:srgbClr val="C00000"/>
                </a:solidFill>
                <a:latin typeface="+mj-lt"/>
              </a:rPr>
              <a:t>меры, а также доверительные беседы с детьми о том, каких правил им следует придерживаться при использовании интернета, позволят вам чувствовать себя спокойно, отпуская ребенка в познавательное и безопасное путешествие по Всемирной </a:t>
            </a:r>
            <a:r>
              <a:rPr lang="ru-RU" b="1" i="1" dirty="0" smtClean="0">
                <a:solidFill>
                  <a:srgbClr val="C00000"/>
                </a:solidFill>
                <a:latin typeface="+mj-lt"/>
              </a:rPr>
              <a:t>сети</a:t>
            </a:r>
            <a:endParaRPr lang="ru-RU" b="1" i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5537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728"/>
            <a:ext cx="8543956" cy="40005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В помощь родителям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+mj-lt"/>
              </a:rPr>
              <a:t>      Группа </a:t>
            </a:r>
            <a:r>
              <a:rPr lang="ru-RU" sz="1800" i="1" dirty="0" err="1" smtClean="0">
                <a:solidFill>
                  <a:srgbClr val="002060"/>
                </a:solidFill>
                <a:latin typeface="+mj-lt"/>
              </a:rPr>
              <a:t>Вконтакте</a:t>
            </a:r>
            <a:r>
              <a:rPr lang="ru-RU" sz="1800" i="1" dirty="0" smtClean="0">
                <a:solidFill>
                  <a:srgbClr val="002060"/>
                </a:solidFill>
                <a:latin typeface="+mj-lt"/>
              </a:rPr>
              <a:t> «Спасение детей от </a:t>
            </a:r>
            <a:r>
              <a:rPr lang="ru-RU" sz="1800" i="1" dirty="0" err="1" smtClean="0">
                <a:solidFill>
                  <a:srgbClr val="002060"/>
                </a:solidFill>
                <a:latin typeface="+mj-lt"/>
              </a:rPr>
              <a:t>киберпреступлений</a:t>
            </a:r>
            <a:r>
              <a:rPr lang="ru-RU" sz="1800" i="1" dirty="0" smtClean="0">
                <a:solidFill>
                  <a:srgbClr val="002060"/>
                </a:solidFill>
                <a:latin typeface="+mj-lt"/>
              </a:rPr>
              <a:t>»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+mj-lt"/>
              </a:rPr>
              <a:t>      - выявление </a:t>
            </a:r>
            <a:r>
              <a:rPr lang="ru-RU" sz="1800" i="1" dirty="0">
                <a:solidFill>
                  <a:srgbClr val="002060"/>
                </a:solidFill>
                <a:latin typeface="+mj-lt"/>
              </a:rPr>
              <a:t>противоправных действий в отношении детей </a:t>
            </a:r>
            <a:r>
              <a:rPr lang="ru-RU" sz="1800" i="1" dirty="0" smtClean="0">
                <a:solidFill>
                  <a:srgbClr val="002060"/>
                </a:solidFill>
                <a:latin typeface="+mj-lt"/>
              </a:rPr>
              <a:t>в интернете</a:t>
            </a:r>
            <a:r>
              <a:rPr lang="ru-RU" sz="1800" i="1" dirty="0">
                <a:solidFill>
                  <a:srgbClr val="002060"/>
                </a:solidFill>
                <a:latin typeface="+mj-lt"/>
              </a:rPr>
              <a:t>, предотвращение этих преступлений, организация необходимой помощи пострадавшим детям и </a:t>
            </a:r>
            <a:r>
              <a:rPr lang="ru-RU" sz="1800" i="1" dirty="0" smtClean="0">
                <a:solidFill>
                  <a:srgbClr val="002060"/>
                </a:solidFill>
                <a:latin typeface="+mj-lt"/>
              </a:rPr>
              <a:t>родителям  </a:t>
            </a:r>
            <a:r>
              <a:rPr lang="en-US" sz="1800" b="1" i="1" dirty="0" smtClean="0">
                <a:solidFill>
                  <a:srgbClr val="C00000"/>
                </a:solidFill>
                <a:latin typeface="+mj-lt"/>
                <a:hlinkClick r:id="rId2"/>
              </a:rPr>
              <a:t>https</a:t>
            </a:r>
            <a:r>
              <a:rPr lang="en-US" sz="1800" b="1" i="1" dirty="0">
                <a:solidFill>
                  <a:srgbClr val="C00000"/>
                </a:solidFill>
                <a:latin typeface="+mj-lt"/>
                <a:hlinkClick r:id="rId2"/>
              </a:rPr>
              <a:t>://</a:t>
            </a:r>
            <a:r>
              <a:rPr lang="en-US" sz="1800" b="1" i="1" dirty="0" smtClean="0">
                <a:solidFill>
                  <a:srgbClr val="C00000"/>
                </a:solidFill>
                <a:latin typeface="+mj-lt"/>
                <a:hlinkClick r:id="rId2"/>
              </a:rPr>
              <a:t>vk.com/spasti_detei</a:t>
            </a:r>
            <a:endParaRPr lang="ru-RU" sz="1800" b="1" i="1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r>
              <a:rPr lang="ru-RU" sz="1800" i="1" dirty="0" smtClean="0">
                <a:solidFill>
                  <a:srgbClr val="C00000"/>
                </a:solidFill>
                <a:latin typeface="+mj-lt"/>
              </a:rPr>
              <a:t>    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2714621"/>
            <a:ext cx="82868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indent="238125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есплатная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горячая линия </a:t>
            </a:r>
            <a:r>
              <a:rPr lang="ru-RU" sz="13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Дети </a:t>
            </a:r>
            <a:r>
              <a:rPr lang="ru-RU" b="1" i="1" dirty="0" err="1" smtClean="0">
                <a:solidFill>
                  <a:srgbClr val="C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онлайн</a:t>
            </a:r>
            <a:r>
              <a:rPr lang="ru-RU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»: 8–800–250–0015</a:t>
            </a:r>
          </a:p>
          <a:p>
            <a:pPr indent="238125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002060"/>
              </a:solidFill>
              <a:latin typeface="+mj-lt"/>
            </a:endParaRPr>
          </a:p>
          <a:p>
            <a:pPr indent="238125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+mj-lt"/>
              </a:rPr>
              <a:t>Либо по электронной почте: </a:t>
            </a:r>
            <a:r>
              <a:rPr lang="ru-RU" b="1" i="1" dirty="0" err="1" smtClean="0">
                <a:solidFill>
                  <a:srgbClr val="C00000"/>
                </a:solidFill>
                <a:latin typeface="+mj-lt"/>
              </a:rPr>
              <a:t>helpline@detionline.com</a:t>
            </a:r>
            <a:r>
              <a:rPr lang="ru-RU" b="1" i="1" dirty="0" smtClean="0">
                <a:solidFill>
                  <a:srgbClr val="C00000"/>
                </a:solidFill>
                <a:latin typeface="+mj-lt"/>
              </a:rPr>
              <a:t>. </a:t>
            </a:r>
          </a:p>
          <a:p>
            <a:pPr indent="238125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2060"/>
                </a:solidFill>
                <a:latin typeface="+mj-lt"/>
              </a:rPr>
              <a:t>Звонки принимаются в рабочие дни с </a:t>
            </a:r>
            <a:r>
              <a:rPr lang="ru-RU" b="1" i="1" dirty="0" smtClean="0">
                <a:solidFill>
                  <a:srgbClr val="002060"/>
                </a:solidFill>
                <a:latin typeface="+mj-lt"/>
              </a:rPr>
              <a:t>9.00 до 18.00 </a:t>
            </a:r>
            <a:r>
              <a:rPr lang="ru-RU" i="1" dirty="0" smtClean="0">
                <a:solidFill>
                  <a:srgbClr val="002060"/>
                </a:solidFill>
                <a:latin typeface="+mj-lt"/>
              </a:rPr>
              <a:t>по московскому времени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 smtClean="0">
              <a:solidFill>
                <a:srgbClr val="00206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ервый в России общественный проект, целями которого является консультирование и оказание психологической помощи детям и подросткам, столкнувшимся со сложностями во время коммуникаций в Интернете</a:t>
            </a: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429264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 Бесплатный круглосуточный детский телефон доверия  </a:t>
            </a:r>
            <a:r>
              <a:rPr lang="ru-RU" b="1" i="1" dirty="0" smtClean="0">
                <a:solidFill>
                  <a:srgbClr val="C00000"/>
                </a:solidFill>
              </a:rPr>
              <a:t>8-800-2000-122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428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34" y="642918"/>
            <a:ext cx="8001056" cy="15081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haroni" pitchFamily="2" charset="-79"/>
              </a:rPr>
              <a:t>Обсуждаемые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haroni" pitchFamily="2" charset="-79"/>
              </a:rPr>
              <a:t> вопросы </a:t>
            </a:r>
          </a:p>
          <a:p>
            <a:r>
              <a:rPr lang="ru-RU" sz="1600" i="1" dirty="0" smtClean="0"/>
              <a:t> </a:t>
            </a:r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282" y="1714488"/>
            <a:ext cx="892971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Calibri" pitchFamily="34" charset="0"/>
              </a:rPr>
              <a:t>Расширить знания родителей об о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сновных видах информации в Интернете, способной причинить вред физическому, психическому, нравственному здоровью несовершеннолетних</a:t>
            </a:r>
            <a:endParaRPr lang="ru-RU" sz="2400" dirty="0" smtClean="0">
              <a:solidFill>
                <a:srgbClr val="C00000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Напомнить правила информационной безопасности детей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 интернет – пространстве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Предоставить возможность задуматься и оценить взаимоотношения со своим ребенком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Желаем Вам быть успешными родителями!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Согласно российскому законодательству информационная безопасность детей — это состояние защищенности детей, при котором отсутствует риск, связанный с причинением информацией, в том числе распространяемой в сети Интернет, вреда их здоровью, физическому, психическому, духовному </a:t>
            </a: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 нравственному 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развитию</a:t>
            </a: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(Федеральный закон от 29.12.2010 г. № 436-ФЗ «О защите детей от  информации, </a:t>
            </a: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причиняющей вред их здоровью и развитию»)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Такую защищенность ребенку могут и должны обеспечить</a:t>
            </a:r>
            <a:r>
              <a:rPr kumimoji="0" lang="ru-RU" sz="13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значимые взрослые, прежде всего родители</a:t>
            </a:r>
            <a:endParaRPr lang="ru-RU" sz="1300" b="1" i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238125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C00000"/>
                </a:solidFill>
                <a:latin typeface="+mj-lt"/>
              </a:rPr>
              <a:t>              Информационная грамотность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- поиск, интерпретация, оценка различных источников информации, работа с видами учебных, деловых и научно-популярных текстов. </a:t>
            </a:r>
          </a:p>
          <a:p>
            <a:pPr indent="238125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C00000"/>
                </a:solidFill>
                <a:latin typeface="+mj-lt"/>
              </a:rPr>
              <a:t>              Информационная культура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- совокупность материальных и духовных ценностей в области информации</a:t>
            </a:r>
          </a:p>
          <a:p>
            <a:pPr indent="238125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  <a:latin typeface="+mj-lt"/>
            </a:endParaRPr>
          </a:p>
          <a:p>
            <a:pPr indent="238125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indent="238125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indent="238125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/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00232" y="214290"/>
            <a:ext cx="466384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Информационная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 безопасность детей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3214686"/>
            <a:ext cx="9144000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	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Информационный иммунитет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способность личности отражать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негативное влияние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информационной среды, выражающаяся в умении выявлять информационные угрозы, определять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степень их опасности и умело противостоять им.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Адекватное восприятие и оценка информации, ее критическое осмысление на основе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равственных</a:t>
            </a:r>
            <a:r>
              <a:rPr lang="ru-RU" sz="16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и культурных ценностей</a:t>
            </a:r>
          </a:p>
          <a:p>
            <a:pPr lvl="0" indent="238125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C00000"/>
                </a:solidFill>
                <a:latin typeface="+mj-lt"/>
              </a:rPr>
              <a:t>	</a:t>
            </a:r>
            <a:r>
              <a:rPr lang="ru-RU" sz="1600" b="1" i="1" dirty="0" err="1" smtClean="0">
                <a:solidFill>
                  <a:srgbClr val="C00000"/>
                </a:solidFill>
                <a:latin typeface="+mj-lt"/>
              </a:rPr>
              <a:t>Медиаграмотность</a:t>
            </a:r>
            <a:r>
              <a:rPr lang="ru-RU" sz="16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- это грамотное использование детьми и их преподавателями инструментов, обеспечивающих доступ к информации, развитие критического анализа содержания информации и привития коммуникативных навыков, содействие профессиональной подготовке детей и их педагогов в целях позитивного и ответственного использования ими информационных и коммуникационных технологий и услуг</a:t>
            </a:r>
          </a:p>
          <a:p>
            <a:pPr lvl="0" indent="238125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latin typeface="+mj-lt"/>
              </a:rPr>
              <a:t> Развитие и обеспечение информационной грамотности признаны эффективной мерой противодействия посягательствам на детей с использованием сети Интернет </a:t>
            </a:r>
          </a:p>
          <a:p>
            <a:pPr lvl="0" indent="238125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70C0"/>
                </a:solidFill>
                <a:latin typeface="+mj-lt"/>
              </a:rPr>
              <a:t>(Рекомендация Комитета министров государствам-членам Совета Европы по расширению </a:t>
            </a:r>
          </a:p>
          <a:p>
            <a:pPr lvl="0" indent="238125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70C0"/>
                </a:solidFill>
                <a:latin typeface="+mj-lt"/>
              </a:rPr>
              <a:t>возможностей детей в новой информационно-коммуникационной среде от 27.09.2006 г.)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00034" y="928670"/>
          <a:ext cx="2928958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142976" y="4071942"/>
          <a:ext cx="5357850" cy="2498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3714744" y="1142984"/>
          <a:ext cx="4885899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714744" y="857232"/>
            <a:ext cx="4857784" cy="2857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Преимущества интернета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3786190"/>
            <a:ext cx="5357850" cy="2857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Отрицательные стороны интернета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2"/>
            <a:ext cx="90011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Результаты исследования</a:t>
            </a:r>
          </a:p>
          <a:p>
            <a:pPr algn="r"/>
            <a:r>
              <a:rPr lang="ru-RU" sz="1400" dirty="0" smtClean="0"/>
              <a:t> </a:t>
            </a:r>
            <a:r>
              <a:rPr lang="ru-RU" sz="1200" dirty="0" smtClean="0">
                <a:solidFill>
                  <a:srgbClr val="002060"/>
                </a:solidFill>
              </a:rPr>
              <a:t>*Исследование Фонда Развития Интернет и факультета психологии МГУ имени М.В. Ломоносова 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4572008"/>
            <a:ext cx="2857520" cy="1932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4572008"/>
            <a:ext cx="2857520" cy="1876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5000636"/>
            <a:ext cx="1776771" cy="12562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28596" y="3429000"/>
            <a:ext cx="4714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+mj-lt"/>
              </a:rPr>
              <a:t>Зацеперы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 -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езда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на крышах вагонов и вагонных сцепках электричек, скоростных поездов,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метро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3429000"/>
            <a:ext cx="3571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  <a:latin typeface="+mj-lt"/>
              </a:rPr>
              <a:t>Руфинг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(в переводе это прогулка по крышам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) – посещение высотных зданий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 descr="C:\Users\КОМП\Desktop\igra_begi_ili_umri_chto_e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258306"/>
            <a:ext cx="3571900" cy="1956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214290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</a:rPr>
              <a:t>Распространение увлечений, связанных с поиском острых ощущений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</a:rPr>
              <a:t>и риском для жизни 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2845" y="0"/>
            <a:ext cx="4857783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1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i="1" u="sng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1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i="1" u="sng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1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238125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«Беги, или умри» 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бегиилиумри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1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Это призыв грубо нарушать правила дорожного движения, подвергать опасности собственную жизнь и создавать опасную дорожную ситуацию. </a:t>
            </a: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Никакой философии у этой «игры», кроме «покажи, как ты крут» нет!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1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КОМП\Desktop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642918"/>
            <a:ext cx="3571900" cy="267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КОМП\Desktop\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929066"/>
            <a:ext cx="4068564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28596" y="500042"/>
            <a:ext cx="4500594" cy="644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38125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Arial" pitchFamily="34" charset="0"/>
              </a:rPr>
              <a:t>«Исчезни на 24 часа»  </a:t>
            </a:r>
            <a:endParaRPr lang="ru-RU" sz="2400" b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00" b="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300" dirty="0" smtClean="0">
              <a:solidFill>
                <a:srgbClr val="00000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#ИСЧЕЗНИНА24ЧАСА</a:t>
            </a: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b="1" dirty="0" smtClean="0">
              <a:solidFill>
                <a:srgbClr val="0070C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238125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2060"/>
                </a:solidFill>
                <a:latin typeface="+mj-lt"/>
              </a:rPr>
              <a:t>Это призыв спрятаться, чтобы тебя в течение суток никто не нашёл</a:t>
            </a:r>
          </a:p>
          <a:p>
            <a:pPr lvl="0" indent="238125" fontAlgn="base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solidFill>
                <a:srgbClr val="002060"/>
              </a:solidFill>
              <a:latin typeface="+mj-lt"/>
            </a:endParaRPr>
          </a:p>
          <a:p>
            <a:pPr lvl="0" indent="238125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Смысл игры "Исчезновение на 24 часа" в том, что дети должны исчезнуть или спрятаться от родителей ровно на сутки, при этом никому ничего не говорить и не предупреждать. По правилам ее участники не должны в это время пользоваться мобильной связью. Побеждает тот, кого не смогли найти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b="1" dirty="0" smtClean="0">
              <a:solidFill>
                <a:srgbClr val="0070C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1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1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I:\картинки слайды\1413444206_soobshestno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9554" y="3500438"/>
            <a:ext cx="4022943" cy="2750253"/>
          </a:xfrm>
          <a:prstGeom prst="rect">
            <a:avLst/>
          </a:prstGeom>
          <a:noFill/>
        </p:spPr>
      </p:pic>
      <p:pic>
        <p:nvPicPr>
          <p:cNvPr id="26629" name="Picture 5" descr="C:\Users\КОМП\Desktop\1413867750_shopliftery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14752"/>
            <a:ext cx="3683250" cy="2643206"/>
          </a:xfrm>
          <a:prstGeom prst="rect">
            <a:avLst/>
          </a:prstGeom>
          <a:noFill/>
        </p:spPr>
      </p:pic>
      <p:pic>
        <p:nvPicPr>
          <p:cNvPr id="26630" name="Picture 6" descr="C:\Users\КОМП\Desktop\1397573135_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85728"/>
            <a:ext cx="3929090" cy="3071834"/>
          </a:xfrm>
          <a:prstGeom prst="rect">
            <a:avLst/>
          </a:prstGeom>
          <a:noFill/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785786" y="142852"/>
            <a:ext cx="521497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1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Шоплифтеры</a:t>
            </a: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Arial" pitchFamily="34" charset="0"/>
              </a:rPr>
              <a:t>      </a:t>
            </a: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00" b="0" i="1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3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ru-RU" sz="13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ВОРОВСТВО  </a:t>
            </a:r>
            <a:r>
              <a:rPr kumimoji="0" lang="en-US" sz="13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ru-RU" sz="13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ШОПЛИФТИНГ</a:t>
            </a: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00" b="1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00" b="1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3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3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3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3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3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3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71406" y="0"/>
            <a:ext cx="564360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206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206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переводе с английского «магазинная кража». </a:t>
            </a: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Чаще всего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шоплифтеры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воруют в супермаркетах и</a:t>
            </a: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магазинах одежды</a:t>
            </a: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Подобные магазины в России массово стали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открываться с середины 1990-х годов </a:t>
            </a: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Сегодня данное направление превращается в </a:t>
            </a: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одное,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но опасное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интернет-увлечение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643042" y="214290"/>
            <a:ext cx="6500858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Интернет-риски</a:t>
            </a: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Опасные игры и увлечения в сети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857232"/>
            <a:ext cx="6000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Многопользовательские сетевые </a:t>
            </a:r>
            <a:r>
              <a:rPr lang="ru-RU" b="1" i="1" dirty="0" err="1" smtClean="0">
                <a:solidFill>
                  <a:srgbClr val="002060"/>
                </a:solidFill>
              </a:rPr>
              <a:t>онлайн</a:t>
            </a:r>
            <a:r>
              <a:rPr lang="ru-RU" b="1" i="1" dirty="0" smtClean="0">
                <a:solidFill>
                  <a:srgbClr val="002060"/>
                </a:solidFill>
              </a:rPr>
              <a:t> игры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67" name="Picture 3" descr="I:\картинки слайды\0c1ba77febd1081d_1200x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5548" y="4643446"/>
            <a:ext cx="2462693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C:\Users\КОМП\Desktop\bejelentve_a_world_of_warcraft_warlords_of_draenor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714356"/>
            <a:ext cx="2543189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9" name="Picture 5" descr="C:\Users\КОМП\Desktop\b4cb2b03f1b56dbd295a50c590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643182"/>
            <a:ext cx="2643206" cy="1763725"/>
          </a:xfrm>
          <a:prstGeom prst="rect">
            <a:avLst/>
          </a:prstGeom>
          <a:noFill/>
        </p:spPr>
      </p:pic>
      <p:pic>
        <p:nvPicPr>
          <p:cNvPr id="11272" name="Picture 8" descr="I:\картинки слайды\1433199026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643446"/>
            <a:ext cx="2639041" cy="1788300"/>
          </a:xfrm>
          <a:prstGeom prst="rect">
            <a:avLst/>
          </a:prstGeom>
          <a:noFill/>
        </p:spPr>
      </p:pic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42844" y="1357298"/>
            <a:ext cx="607223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Dota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»,  «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World of tanks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»,  «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War Craft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», 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Manhunt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»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требуется оплата для перехода из уровня в уровень, либо для приобретения игрового оружия и других игровых аксессуаров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гры такого характера пропагандируют жестокость, агрессию, убийство, что можно связать и с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отрицательным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негативным поведением ребенка в обычной жизни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1275" name="Picture 11" descr="C:\Users\КОМП\Desktop\skachat-dota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643446"/>
            <a:ext cx="2643206" cy="1848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916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КОМП\Desktop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14290"/>
            <a:ext cx="2080500" cy="1454918"/>
          </a:xfrm>
          <a:prstGeom prst="rect">
            <a:avLst/>
          </a:prstGeom>
          <a:noFill/>
        </p:spPr>
      </p:pic>
      <p:pic>
        <p:nvPicPr>
          <p:cNvPr id="27651" name="Picture 3" descr="C:\Users\КОМП\Desktop\sms_turja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785926"/>
            <a:ext cx="2120207" cy="1364792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42844" y="142852"/>
            <a:ext cx="5643602" cy="592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Игра «Тюряга»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Вконтакте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–  это своеобразный симулятор жизни криминального авторитета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Долгое время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играявлялась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рекордсменом по количеству участников и была на вершине различных рейтингов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данный момент более десяти миллионов пользователей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Попав в игру простым игроком, главному герою необходимо быстро войти в курс дела и завоевать авторитет среди других заключенных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r>
              <a:rPr lang="ru-RU" i="1" dirty="0" smtClean="0"/>
              <a:t>	</a:t>
            </a:r>
            <a:r>
              <a:rPr lang="ru-RU" i="1" dirty="0" smtClean="0">
                <a:solidFill>
                  <a:srgbClr val="C00000"/>
                </a:solidFill>
                <a:latin typeface="+mj-lt"/>
              </a:rPr>
              <a:t>Игра несет в себе опасность для детей и подростков, т.к. пропагандирует криминальную субкультуру, арестантский образ жизни, распространение </a:t>
            </a:r>
            <a:r>
              <a:rPr lang="ru-RU" i="1" dirty="0" err="1" smtClean="0">
                <a:solidFill>
                  <a:srgbClr val="C00000"/>
                </a:solidFill>
                <a:latin typeface="+mj-lt"/>
              </a:rPr>
              <a:t>антисоциальных</a:t>
            </a:r>
            <a:r>
              <a:rPr lang="ru-RU" i="1" dirty="0" smtClean="0">
                <a:solidFill>
                  <a:srgbClr val="C00000"/>
                </a:solidFill>
                <a:latin typeface="+mj-lt"/>
              </a:rPr>
              <a:t> ценностей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+mj-lt"/>
              </a:rPr>
              <a:t>	Завлекает несформировавшееся сознание школьников тюремным миром, насаждая сомнительные воровские ценности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32759" t="9313" r="25862" b="4543"/>
          <a:stretch>
            <a:fillRect/>
          </a:stretch>
        </p:blipFill>
        <p:spPr bwMode="auto">
          <a:xfrm>
            <a:off x="6215074" y="3286124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КОМП\Desktop\мем-ау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5572140"/>
            <a:ext cx="1243718" cy="928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1517</TotalTime>
  <Words>1349</Words>
  <Application>Microsoft Office PowerPoint</Application>
  <PresentationFormat>Экран (4:3)</PresentationFormat>
  <Paragraphs>247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                                                                           Отдел межведомственных связей  и комплексных программ профилактики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Ноут</dc:creator>
  <cp:lastModifiedBy>КОМП</cp:lastModifiedBy>
  <cp:revision>125</cp:revision>
  <dcterms:created xsi:type="dcterms:W3CDTF">2017-11-14T07:18:00Z</dcterms:created>
  <dcterms:modified xsi:type="dcterms:W3CDTF">2018-02-26T02:49:04Z</dcterms:modified>
</cp:coreProperties>
</file>